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Quattrocent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NrB+By5FcxkGC4q9rosSkyqR+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Quattrocento-regular.fntdata"/><Relationship Id="rId14" Type="http://schemas.openxmlformats.org/officeDocument/2006/relationships/slide" Target="slides/slide10.xml"/><Relationship Id="rId17" Type="http://customschemas.google.com/relationships/presentationmetadata" Target="metadata"/><Relationship Id="rId16" Type="http://schemas.openxmlformats.org/officeDocument/2006/relationships/font" Target="fonts/Quattrocen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864037" y="1920954"/>
            <a:ext cx="7415927" cy="2178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550"/>
              <a:buFont typeface="Quattrocento"/>
              <a:buNone/>
            </a:pPr>
            <a:r>
              <a:rPr b="0" i="0" lang="en-US" sz="4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Understanding the Home Tab in Microsoft Excel: Groups and Their Features</a:t>
            </a:r>
            <a:endParaRPr b="0" i="0" sz="45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864037" y="4469368"/>
            <a:ext cx="7415927" cy="493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400"/>
              <a:buFont typeface="Quattrocento"/>
              <a:buNone/>
            </a:pPr>
            <a:r>
              <a:rPr b="0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 breakdown of each group and its tools</a:t>
            </a:r>
            <a:endParaRPr b="0" i="0" sz="24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864037" y="5240774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Presented by [Your Name]</a:t>
            </a:r>
            <a:endParaRPr b="0" i="0" sz="1900" u="none" cap="none" strike="noStrike"/>
          </a:p>
        </p:txBody>
      </p:sp>
      <p:sp>
        <p:nvSpPr>
          <p:cNvPr id="60" name="Google Shape;60;p1"/>
          <p:cNvSpPr/>
          <p:nvPr/>
        </p:nvSpPr>
        <p:spPr>
          <a:xfrm>
            <a:off x="864037" y="5913477"/>
            <a:ext cx="7415927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[Date]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"/>
          <p:cNvSpPr/>
          <p:nvPr/>
        </p:nvSpPr>
        <p:spPr>
          <a:xfrm>
            <a:off x="2939772" y="1010007"/>
            <a:ext cx="8750737" cy="726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550"/>
              <a:buFont typeface="Quattrocento"/>
              <a:buNone/>
            </a:pPr>
            <a:r>
              <a:rPr b="0" i="0" lang="en-US" sz="4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Summary: Master Your Home Tab</a:t>
            </a:r>
            <a:endParaRPr b="0" i="0" sz="4550" u="none" cap="none" strike="noStrike"/>
          </a:p>
        </p:txBody>
      </p:sp>
      <p:sp>
        <p:nvSpPr>
          <p:cNvPr id="230" name="Google Shape;230;p10"/>
          <p:cNvSpPr/>
          <p:nvPr/>
        </p:nvSpPr>
        <p:spPr>
          <a:xfrm>
            <a:off x="968693" y="2229803"/>
            <a:ext cx="555427" cy="555427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1072098" y="2289631"/>
            <a:ext cx="348496" cy="43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700"/>
              <a:buFont typeface="Quattrocento"/>
              <a:buNone/>
            </a:pPr>
            <a:r>
              <a:rPr b="0" i="0" lang="en-US" sz="2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700" u="none" cap="none" strike="noStrike"/>
          </a:p>
        </p:txBody>
      </p:sp>
      <p:sp>
        <p:nvSpPr>
          <p:cNvPr id="232" name="Google Shape;232;p10"/>
          <p:cNvSpPr/>
          <p:nvPr/>
        </p:nvSpPr>
        <p:spPr>
          <a:xfrm>
            <a:off x="1770936" y="2314575"/>
            <a:ext cx="3222903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Power of Organisation</a:t>
            </a:r>
            <a:endParaRPr b="0" i="0" sz="2250" u="none" cap="none" strike="noStrike"/>
          </a:p>
        </p:txBody>
      </p:sp>
      <p:sp>
        <p:nvSpPr>
          <p:cNvPr id="233" name="Google Shape;233;p10"/>
          <p:cNvSpPr/>
          <p:nvPr/>
        </p:nvSpPr>
        <p:spPr>
          <a:xfrm>
            <a:off x="1770936" y="3188970"/>
            <a:ext cx="3222903" cy="27653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Home tab is designed for efficiency, consolidating the most common Excel functions into seven logical groups: Clipboard, Font, Alignment, Number, Styles, Cells, and Editing.</a:t>
            </a:r>
            <a:endParaRPr b="0" i="0" sz="1900" u="none" cap="none" strike="noStrike"/>
          </a:p>
        </p:txBody>
      </p:sp>
      <p:sp>
        <p:nvSpPr>
          <p:cNvPr id="234" name="Google Shape;234;p10"/>
          <p:cNvSpPr/>
          <p:nvPr/>
        </p:nvSpPr>
        <p:spPr>
          <a:xfrm>
            <a:off x="5302448" y="2229803"/>
            <a:ext cx="555427" cy="555427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5405854" y="2289631"/>
            <a:ext cx="348496" cy="43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700"/>
              <a:buFont typeface="Quattrocento"/>
              <a:buNone/>
            </a:pPr>
            <a:r>
              <a:rPr b="0" i="0" lang="en-US" sz="2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700" u="none" cap="none" strike="noStrike"/>
          </a:p>
        </p:txBody>
      </p:sp>
      <p:sp>
        <p:nvSpPr>
          <p:cNvPr id="236" name="Google Shape;236;p10"/>
          <p:cNvSpPr/>
          <p:nvPr/>
        </p:nvSpPr>
        <p:spPr>
          <a:xfrm>
            <a:off x="6104692" y="2314575"/>
            <a:ext cx="3223022" cy="726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Foundational for All Users</a:t>
            </a:r>
            <a:endParaRPr b="0" i="0" sz="2250" u="none" cap="none" strike="noStrike"/>
          </a:p>
        </p:txBody>
      </p:sp>
      <p:sp>
        <p:nvSpPr>
          <p:cNvPr id="237" name="Google Shape;237;p10"/>
          <p:cNvSpPr/>
          <p:nvPr/>
        </p:nvSpPr>
        <p:spPr>
          <a:xfrm>
            <a:off x="6104692" y="3188970"/>
            <a:ext cx="3223022" cy="237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Whether you're a beginner or an experienced user, mastering these groups is crucial for effective data entry, formatting, analysis, and presentation.</a:t>
            </a:r>
            <a:endParaRPr b="0" i="0" sz="1900" u="none" cap="none" strike="noStrike"/>
          </a:p>
        </p:txBody>
      </p:sp>
      <p:sp>
        <p:nvSpPr>
          <p:cNvPr id="238" name="Google Shape;238;p10"/>
          <p:cNvSpPr/>
          <p:nvPr/>
        </p:nvSpPr>
        <p:spPr>
          <a:xfrm>
            <a:off x="9636323" y="2229803"/>
            <a:ext cx="555427" cy="555427"/>
          </a:xfrm>
          <a:prstGeom prst="roundRect">
            <a:avLst>
              <a:gd fmla="val 6668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"/>
          <p:cNvSpPr/>
          <p:nvPr/>
        </p:nvSpPr>
        <p:spPr>
          <a:xfrm>
            <a:off x="9739729" y="2289631"/>
            <a:ext cx="348496" cy="43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700"/>
              <a:buFont typeface="Quattrocento"/>
              <a:buNone/>
            </a:pPr>
            <a:r>
              <a:rPr b="0" i="0" lang="en-US" sz="2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700" u="none" cap="none" strike="noStrike"/>
          </a:p>
        </p:txBody>
      </p:sp>
      <p:sp>
        <p:nvSpPr>
          <p:cNvPr id="240" name="Google Shape;240;p10"/>
          <p:cNvSpPr/>
          <p:nvPr/>
        </p:nvSpPr>
        <p:spPr>
          <a:xfrm>
            <a:off x="10438567" y="2314575"/>
            <a:ext cx="2904530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Continuous Efficiency</a:t>
            </a:r>
            <a:endParaRPr b="0" i="0" sz="2250" u="none" cap="none" strike="noStrike"/>
          </a:p>
        </p:txBody>
      </p:sp>
      <p:sp>
        <p:nvSpPr>
          <p:cNvPr id="241" name="Google Shape;241;p10"/>
          <p:cNvSpPr/>
          <p:nvPr/>
        </p:nvSpPr>
        <p:spPr>
          <a:xfrm>
            <a:off x="10438567" y="2825829"/>
            <a:ext cx="3222903" cy="197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Regular practice with these tools will significantly enhance your productivity and confidence in managing any spreadsheet task.</a:t>
            </a:r>
            <a:endParaRPr b="0" i="0" sz="1900" u="none" cap="none" strike="noStrike"/>
          </a:p>
        </p:txBody>
      </p:sp>
      <p:sp>
        <p:nvSpPr>
          <p:cNvPr id="242" name="Google Shape;242;p10"/>
          <p:cNvSpPr/>
          <p:nvPr/>
        </p:nvSpPr>
        <p:spPr>
          <a:xfrm>
            <a:off x="968693" y="6231969"/>
            <a:ext cx="12692896" cy="987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400"/>
              <a:buFont typeface="Quattrocento"/>
              <a:buNone/>
            </a:pPr>
            <a:r>
              <a:rPr b="1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Thank you!</a:t>
            </a:r>
            <a:r>
              <a:rPr b="0" i="0" lang="en-US" sz="24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Now, go forth and Excel!</a:t>
            </a:r>
            <a:endParaRPr b="0" i="0" sz="24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/>
          <p:nvPr/>
        </p:nvSpPr>
        <p:spPr>
          <a:xfrm>
            <a:off x="6004322" y="598765"/>
            <a:ext cx="2621518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Presentation Overview</a:t>
            </a:r>
            <a:endParaRPr b="0" i="0" sz="20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968693" y="1136809"/>
            <a:ext cx="12692896" cy="1767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25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5550"/>
              <a:buFont typeface="Quattrocento"/>
              <a:buNone/>
            </a:pPr>
            <a:r>
              <a:rPr b="0" i="0" lang="en-US" sz="5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Unlock Excel's Power: Master the Home Tab</a:t>
            </a:r>
            <a:endParaRPr b="0" i="0" sz="555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968693" y="3557587"/>
            <a:ext cx="6237565" cy="1591866"/>
          </a:xfrm>
          <a:prstGeom prst="roundRect">
            <a:avLst>
              <a:gd fmla="val 9191" name="adj"/>
            </a:avLst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968693" y="3527108"/>
            <a:ext cx="6237565" cy="121920"/>
          </a:xfrm>
          <a:prstGeom prst="roundRect">
            <a:avLst>
              <a:gd fmla="val 2679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3760768" y="3230999"/>
            <a:ext cx="653296" cy="653296"/>
          </a:xfrm>
          <a:prstGeom prst="roundRect">
            <a:avLst>
              <a:gd fmla="val 139967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3956745" y="3394353"/>
            <a:ext cx="261223" cy="32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Quattrocento"/>
              <a:buNone/>
            </a:pPr>
            <a:r>
              <a:rPr b="0" i="0" lang="en-US" sz="20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b="0" i="0" sz="205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216938" y="4101941"/>
            <a:ext cx="3434596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Introduction to the Home Tab</a:t>
            </a:r>
            <a:endParaRPr b="0" i="0" sz="20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1216938" y="4552831"/>
            <a:ext cx="574107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Explore the foundational tab for everyday Excel tasks.</a:t>
            </a:r>
            <a:endParaRPr b="0" i="0" sz="17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7424023" y="3557587"/>
            <a:ext cx="6237565" cy="1591866"/>
          </a:xfrm>
          <a:prstGeom prst="roundRect">
            <a:avLst>
              <a:gd fmla="val 9191" name="adj"/>
            </a:avLst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7424023" y="3527108"/>
            <a:ext cx="6237565" cy="121920"/>
          </a:xfrm>
          <a:prstGeom prst="roundRect">
            <a:avLst>
              <a:gd fmla="val 2679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0216098" y="3230999"/>
            <a:ext cx="653296" cy="653296"/>
          </a:xfrm>
          <a:prstGeom prst="roundRect">
            <a:avLst>
              <a:gd fmla="val 139967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10412075" y="3394353"/>
            <a:ext cx="261223" cy="32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Quattrocento"/>
              <a:buNone/>
            </a:pPr>
            <a:r>
              <a:rPr b="0" i="0" lang="en-US" sz="20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b="0" i="0" sz="205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672268" y="4101941"/>
            <a:ext cx="3299936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Deep Dive into 7 Key Groups</a:t>
            </a:r>
            <a:endParaRPr b="0" i="0" sz="2000" u="none" cap="none" strike="noStrike"/>
          </a:p>
        </p:txBody>
      </p:sp>
      <p:sp>
        <p:nvSpPr>
          <p:cNvPr id="79" name="Google Shape;79;p2"/>
          <p:cNvSpPr/>
          <p:nvPr/>
        </p:nvSpPr>
        <p:spPr>
          <a:xfrm>
            <a:off x="7672268" y="4552831"/>
            <a:ext cx="574107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Understanding each section and its essential tools.</a:t>
            </a:r>
            <a:endParaRPr b="0" i="0" sz="170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968693" y="5693807"/>
            <a:ext cx="6237565" cy="1940243"/>
          </a:xfrm>
          <a:prstGeom prst="roundRect">
            <a:avLst>
              <a:gd fmla="val 7540" name="adj"/>
            </a:avLst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968693" y="5663327"/>
            <a:ext cx="6237565" cy="121920"/>
          </a:xfrm>
          <a:prstGeom prst="roundRect">
            <a:avLst>
              <a:gd fmla="val 2679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3760768" y="5367218"/>
            <a:ext cx="653296" cy="653296"/>
          </a:xfrm>
          <a:prstGeom prst="roundRect">
            <a:avLst>
              <a:gd fmla="val 139967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3956745" y="5530572"/>
            <a:ext cx="261223" cy="32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Quattrocento"/>
              <a:buNone/>
            </a:pPr>
            <a:r>
              <a:rPr b="0" i="0" lang="en-US" sz="20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b="0" i="0" sz="2050" u="none" cap="none" strike="noStrike"/>
          </a:p>
        </p:txBody>
      </p:sp>
      <p:sp>
        <p:nvSpPr>
          <p:cNvPr id="84" name="Google Shape;84;p2"/>
          <p:cNvSpPr/>
          <p:nvPr/>
        </p:nvSpPr>
        <p:spPr>
          <a:xfrm>
            <a:off x="1216938" y="6238161"/>
            <a:ext cx="2561987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Practical Applications</a:t>
            </a:r>
            <a:endParaRPr b="0" i="0" sz="200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1216938" y="6689050"/>
            <a:ext cx="5741075" cy="696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Learn how to efficiently format, organize, and edit your data.</a:t>
            </a:r>
            <a:endParaRPr b="0" i="0" sz="1700" u="none" cap="none" strike="noStrike"/>
          </a:p>
        </p:txBody>
      </p:sp>
      <p:sp>
        <p:nvSpPr>
          <p:cNvPr id="86" name="Google Shape;86;p2"/>
          <p:cNvSpPr/>
          <p:nvPr/>
        </p:nvSpPr>
        <p:spPr>
          <a:xfrm>
            <a:off x="7424023" y="5693807"/>
            <a:ext cx="6237565" cy="1940243"/>
          </a:xfrm>
          <a:prstGeom prst="roundRect">
            <a:avLst>
              <a:gd fmla="val 7540" name="adj"/>
            </a:avLst>
          </a:prstGeom>
          <a:solidFill>
            <a:srgbClr val="1D4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7424023" y="5663327"/>
            <a:ext cx="6237565" cy="121920"/>
          </a:xfrm>
          <a:prstGeom prst="roundRect">
            <a:avLst>
              <a:gd fmla="val 2679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10216098" y="5367218"/>
            <a:ext cx="653296" cy="653296"/>
          </a:xfrm>
          <a:prstGeom prst="roundRect">
            <a:avLst>
              <a:gd fmla="val 139967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10412075" y="5530572"/>
            <a:ext cx="261223" cy="326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5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Quattrocento"/>
              <a:buNone/>
            </a:pPr>
            <a:r>
              <a:rPr b="0" i="0" lang="en-US" sz="20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  <a:endParaRPr b="0" i="0" sz="205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7672268" y="6238161"/>
            <a:ext cx="2660690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000"/>
              <a:buFont typeface="Quattrocento"/>
              <a:buNone/>
            </a:pPr>
            <a:r>
              <a:rPr b="0" i="0" lang="en-US" sz="20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Summary &amp; Next Steps</a:t>
            </a:r>
            <a:endParaRPr b="0" i="0" sz="2000" u="none" cap="none" strike="noStrike"/>
          </a:p>
        </p:txBody>
      </p:sp>
      <p:sp>
        <p:nvSpPr>
          <p:cNvPr id="91" name="Google Shape;91;p2"/>
          <p:cNvSpPr/>
          <p:nvPr/>
        </p:nvSpPr>
        <p:spPr>
          <a:xfrm>
            <a:off x="7672268" y="6689050"/>
            <a:ext cx="5741075" cy="3483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00"/>
              <a:buFont typeface="Quattrocento"/>
              <a:buNone/>
            </a:pPr>
            <a:r>
              <a:rPr b="0" i="0" lang="en-US" sz="17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Recap key takeaways and continuous learning.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/>
          <p:nvPr/>
        </p:nvSpPr>
        <p:spPr>
          <a:xfrm>
            <a:off x="968693" y="617220"/>
            <a:ext cx="10534531" cy="660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150"/>
              <a:buFont typeface="Quattrocento"/>
              <a:buNone/>
            </a:pPr>
            <a:r>
              <a:rPr b="0" i="0" lang="en-US" sz="41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The Home Tab: Your Excel Command Centre</a:t>
            </a:r>
            <a:endParaRPr b="0" i="0" sz="4150" u="none" cap="none" strike="noStrike"/>
          </a:p>
        </p:txBody>
      </p:sp>
      <p:sp>
        <p:nvSpPr>
          <p:cNvPr id="98" name="Google Shape;98;p3"/>
          <p:cNvSpPr/>
          <p:nvPr/>
        </p:nvSpPr>
        <p:spPr>
          <a:xfrm>
            <a:off x="968693" y="1815941"/>
            <a:ext cx="6072664" cy="143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b="0" i="0" lang="en-US" sz="17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</a:t>
            </a:r>
            <a:r>
              <a:rPr b="1" i="0" lang="en-US" sz="17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Home tab</a:t>
            </a:r>
            <a:r>
              <a:rPr b="0" i="0" lang="en-US" sz="17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is the most frequently used tab in Microsoft Excel, acting as your primary control panel for daily tasks. It houses a collection of essential tools designed to streamline your workflow and enhance data presentation.</a:t>
            </a:r>
            <a:endParaRPr b="0" i="0" sz="175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968693" y="3454241"/>
            <a:ext cx="6072664" cy="143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b="0" i="0" lang="en-US" sz="17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From basic formatting to complex data manipulation, the Home tab makes common operations accessible and efficient. It is thoughtfully organised into </a:t>
            </a:r>
            <a:r>
              <a:rPr b="0" i="0" lang="en-US" sz="1750" u="none" cap="none" strike="noStrike">
                <a:solidFill>
                  <a:srgbClr val="EF9C82"/>
                </a:solidFill>
                <a:latin typeface="Quattrocento"/>
                <a:ea typeface="Quattrocento"/>
                <a:cs typeface="Quattrocento"/>
                <a:sym typeface="Quattrocento"/>
              </a:rPr>
              <a:t>seven distinct groups</a:t>
            </a:r>
            <a:r>
              <a:rPr b="0" i="0" lang="en-US" sz="17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, each dedicated to a specific category of functions.</a:t>
            </a:r>
            <a:endParaRPr b="0" i="0" sz="1750" u="none" cap="none" strike="noStrike"/>
          </a:p>
        </p:txBody>
      </p:sp>
      <p:pic>
        <p:nvPicPr>
          <p:cNvPr descr="preencoded.png"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426" y="1866424"/>
            <a:ext cx="6072664" cy="607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/>
          <p:nvPr/>
        </p:nvSpPr>
        <p:spPr>
          <a:xfrm>
            <a:off x="1387435" y="993100"/>
            <a:ext cx="11855410" cy="6562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Quattrocento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Clipboard Group: Copy, Cut &amp; Paste with Precision</a:t>
            </a:r>
            <a:endParaRPr b="0" i="0" sz="41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968693" y="2184797"/>
            <a:ext cx="7397948" cy="107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The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Clipboard group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provides fundamental tools for moving and duplicating data within and between your spreadsheets. These functions are indispensable for efficient data handling.</a:t>
            </a:r>
            <a:endParaRPr b="0" i="0" sz="175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968693" y="3456384"/>
            <a:ext cx="7397948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Cut (Ctrl+X):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Removes selected content from its original location to the clipboard.</a:t>
            </a:r>
            <a:endParaRPr b="0" i="0" sz="1750" u="none" cap="none" strike="noStrike"/>
          </a:p>
        </p:txBody>
      </p:sp>
      <p:sp>
        <p:nvSpPr>
          <p:cNvPr id="109" name="Google Shape;109;p4"/>
          <p:cNvSpPr/>
          <p:nvPr/>
        </p:nvSpPr>
        <p:spPr>
          <a:xfrm>
            <a:off x="968693" y="4248269"/>
            <a:ext cx="7397948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Copy (Ctrl+C):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Duplicates selected content to the clipboard, leaving the original intact.</a:t>
            </a:r>
            <a:endParaRPr b="0" i="0" sz="175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968693" y="5040154"/>
            <a:ext cx="7397948" cy="71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Paste (Ctrl+V):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Inserts content from the clipboard into a new location. Includes various paste options like values, formulas, or formatting.</a:t>
            </a:r>
            <a:endParaRPr b="0" i="0" sz="175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968693" y="5832038"/>
            <a:ext cx="7397948" cy="1070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Format Painter: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A powerful tool to copy the formatting from one cell or range and apply it to another, saving significant time on consistent styling.</a:t>
            </a:r>
            <a:endParaRPr b="0" i="0" sz="1750" u="none" cap="none" strike="noStrike"/>
          </a:p>
        </p:txBody>
      </p:sp>
      <p:pic>
        <p:nvPicPr>
          <p:cNvPr descr="preencoded.png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8615" y="2235041"/>
            <a:ext cx="4750475" cy="47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968693" y="567333"/>
            <a:ext cx="6707029" cy="606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800"/>
              <a:buFont typeface="Quattrocento"/>
              <a:buNone/>
            </a:pPr>
            <a:r>
              <a:rPr b="0" i="0" lang="en-US" sz="380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Font Group: Beautify Your Data</a:t>
            </a:r>
            <a:endParaRPr b="0" i="0" sz="380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968693" y="1586151"/>
            <a:ext cx="12692896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</a:t>
            </a:r>
            <a:r>
              <a:rPr b="1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Font group</a:t>
            </a: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is dedicated to customising the appearance of your text and numbers, making your data more readable and visually appealing.</a:t>
            </a:r>
            <a:endParaRPr b="0" i="0" sz="16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968693" y="2477929"/>
            <a:ext cx="4093488" cy="2654022"/>
          </a:xfrm>
          <a:prstGeom prst="roundRect">
            <a:avLst>
              <a:gd fmla="val 1165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"/>
          <p:cNvSpPr/>
          <p:nvPr/>
        </p:nvSpPr>
        <p:spPr>
          <a:xfrm>
            <a:off x="1174909" y="2684145"/>
            <a:ext cx="618649" cy="618649"/>
          </a:xfrm>
          <a:prstGeom prst="roundRect">
            <a:avLst>
              <a:gd fmla="val 14779116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5049" y="2819519"/>
            <a:ext cx="278368" cy="3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1174909" y="3509010"/>
            <a:ext cx="242601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Font Type &amp; Size</a:t>
            </a:r>
            <a:endParaRPr b="0" i="0" sz="19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1174909" y="3935968"/>
            <a:ext cx="3681055" cy="989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Change the typeface (e.g., Calibri, Arial) and adjust the text size for readability or emphasis.</a:t>
            </a:r>
            <a:endParaRPr b="0" i="0" sz="160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5268397" y="2477929"/>
            <a:ext cx="4093488" cy="2654022"/>
          </a:xfrm>
          <a:prstGeom prst="roundRect">
            <a:avLst>
              <a:gd fmla="val 1165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5474613" y="2684145"/>
            <a:ext cx="618649" cy="618649"/>
          </a:xfrm>
          <a:prstGeom prst="roundRect">
            <a:avLst>
              <a:gd fmla="val 14779116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4753" y="2819519"/>
            <a:ext cx="278368" cy="3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5474613" y="3509010"/>
            <a:ext cx="242601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Styles (B, I, U)</a:t>
            </a:r>
            <a:endParaRPr b="0" i="0" sz="19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5474613" y="3935968"/>
            <a:ext cx="3681055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Apply bold, italics, or underline to highlight specific text or headings.</a:t>
            </a:r>
            <a:endParaRPr b="0" i="0" sz="160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9568101" y="2477929"/>
            <a:ext cx="4093488" cy="2654022"/>
          </a:xfrm>
          <a:prstGeom prst="roundRect">
            <a:avLst>
              <a:gd fmla="val 1165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9774317" y="2684145"/>
            <a:ext cx="618649" cy="618649"/>
          </a:xfrm>
          <a:prstGeom prst="roundRect">
            <a:avLst>
              <a:gd fmla="val 14779116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2" name="Google Shape;13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4457" y="2819519"/>
            <a:ext cx="278368" cy="3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/>
          <p:nvPr/>
        </p:nvSpPr>
        <p:spPr>
          <a:xfrm>
            <a:off x="9774317" y="3509010"/>
            <a:ext cx="242601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Fill Colour</a:t>
            </a:r>
            <a:endParaRPr b="0" i="0" sz="190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9774317" y="3935968"/>
            <a:ext cx="3681055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Apply background colours to cells to categorise or draw attention to data.</a:t>
            </a:r>
            <a:endParaRPr b="0" i="0" sz="16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968693" y="5338167"/>
            <a:ext cx="6243280" cy="2324100"/>
          </a:xfrm>
          <a:prstGeom prst="roundRect">
            <a:avLst>
              <a:gd fmla="val 1331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>
            <a:off x="1174909" y="5544383"/>
            <a:ext cx="618649" cy="618649"/>
          </a:xfrm>
          <a:prstGeom prst="roundRect">
            <a:avLst>
              <a:gd fmla="val 14779116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7" name="Google Shape;13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5049" y="5679758"/>
            <a:ext cx="278368" cy="3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1174909" y="6369248"/>
            <a:ext cx="242601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Font Colour</a:t>
            </a:r>
            <a:endParaRPr b="0" i="0" sz="1900" u="none" cap="none" strike="noStrike"/>
          </a:p>
        </p:txBody>
      </p:sp>
      <p:sp>
        <p:nvSpPr>
          <p:cNvPr id="139" name="Google Shape;139;p5"/>
          <p:cNvSpPr/>
          <p:nvPr/>
        </p:nvSpPr>
        <p:spPr>
          <a:xfrm>
            <a:off x="1174909" y="6796207"/>
            <a:ext cx="5830848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Change the colour of the text itself for visual contrast or branding.</a:t>
            </a:r>
            <a:endParaRPr b="0" i="0" sz="1600" u="none" cap="none" strike="noStrike"/>
          </a:p>
        </p:txBody>
      </p:sp>
      <p:sp>
        <p:nvSpPr>
          <p:cNvPr id="140" name="Google Shape;140;p5"/>
          <p:cNvSpPr/>
          <p:nvPr/>
        </p:nvSpPr>
        <p:spPr>
          <a:xfrm>
            <a:off x="7418189" y="5338167"/>
            <a:ext cx="6243399" cy="2324100"/>
          </a:xfrm>
          <a:prstGeom prst="roundRect">
            <a:avLst>
              <a:gd fmla="val 1331" name="adj"/>
            </a:avLst>
          </a:prstGeom>
          <a:solidFill>
            <a:srgbClr val="3152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7624405" y="5544383"/>
            <a:ext cx="618649" cy="618649"/>
          </a:xfrm>
          <a:prstGeom prst="roundRect">
            <a:avLst>
              <a:gd fmla="val 14779116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94546" y="5679758"/>
            <a:ext cx="278368" cy="347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7624405" y="6369248"/>
            <a:ext cx="2426018" cy="303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Borders</a:t>
            </a:r>
            <a:endParaRPr b="0" i="0" sz="1900" u="none" cap="none" strike="noStrike"/>
          </a:p>
        </p:txBody>
      </p:sp>
      <p:sp>
        <p:nvSpPr>
          <p:cNvPr id="144" name="Google Shape;144;p5"/>
          <p:cNvSpPr/>
          <p:nvPr/>
        </p:nvSpPr>
        <p:spPr>
          <a:xfrm>
            <a:off x="7624405" y="6796207"/>
            <a:ext cx="5830967" cy="659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Add lines around cells or ranges to create tables or visually separate data blocks.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1711404" y="1078706"/>
            <a:ext cx="11207472" cy="726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74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550"/>
              <a:buFont typeface="Quattrocento"/>
              <a:buNone/>
            </a:pPr>
            <a:r>
              <a:rPr b="0" i="0" lang="en-US" sz="4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Alignment Group: Organise Content Neatly</a:t>
            </a:r>
            <a:endParaRPr b="0" i="0" sz="455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968693" y="2298502"/>
            <a:ext cx="12692896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Ensure your data is presented clearly and professionally by controlling its position within cells.</a:t>
            </a:r>
            <a:endParaRPr b="0" i="0" sz="1900" u="none" cap="none" strike="noStrike"/>
          </a:p>
        </p:txBody>
      </p:sp>
      <p:pic>
        <p:nvPicPr>
          <p:cNvPr descr="preencoded.png"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693" y="2971205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2071873" y="3098246"/>
            <a:ext cx="2904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Text Alignment</a:t>
            </a:r>
            <a:endParaRPr b="0" i="0" sz="225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1894523" y="3629025"/>
            <a:ext cx="5266253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Position text horizontally (left, center, right) and vertically (top, middle, bottom) within cells.</a:t>
            </a:r>
            <a:endParaRPr b="0" i="0" sz="1900" u="none" cap="none" strike="noStrike"/>
          </a:p>
        </p:txBody>
      </p:sp>
      <p:pic>
        <p:nvPicPr>
          <p:cNvPr descr="preencoded.png" id="155" name="Google Shape;1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9386" y="2971205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8395216" y="3117771"/>
            <a:ext cx="2904530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Merge &amp; Centre</a:t>
            </a:r>
            <a:endParaRPr b="0" i="0" sz="225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8395216" y="3629025"/>
            <a:ext cx="526637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Combine multiple cells into one large cell, often used for titles or headings spanning across columns.</a:t>
            </a:r>
            <a:endParaRPr b="0" i="0" sz="1900" u="none" cap="none" strike="noStrike"/>
          </a:p>
        </p:txBody>
      </p:sp>
      <p:pic>
        <p:nvPicPr>
          <p:cNvPr descr="preencoded.png" id="158" name="Google Shape;15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693" y="5307925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1894523" y="5454491"/>
            <a:ext cx="2904530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Wrap Text</a:t>
            </a:r>
            <a:endParaRPr b="0" i="0" sz="2250" u="none" cap="none" strike="noStrike"/>
          </a:p>
        </p:txBody>
      </p:sp>
      <p:sp>
        <p:nvSpPr>
          <p:cNvPr id="160" name="Google Shape;160;p6"/>
          <p:cNvSpPr/>
          <p:nvPr/>
        </p:nvSpPr>
        <p:spPr>
          <a:xfrm>
            <a:off x="1894523" y="5965746"/>
            <a:ext cx="5266253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Displays all content within a cell by wrapping text onto multiple lines if the column width is insufficient.</a:t>
            </a:r>
            <a:endParaRPr b="0" i="0" sz="1900" u="none" cap="none" strike="noStrike"/>
          </a:p>
        </p:txBody>
      </p:sp>
      <p:pic>
        <p:nvPicPr>
          <p:cNvPr descr="preencoded.png" id="161" name="Google Shape;16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9386" y="5307925"/>
            <a:ext cx="617220" cy="61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8395216" y="5454491"/>
            <a:ext cx="2904530" cy="363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50"/>
              <a:buFont typeface="Quattrocento"/>
              <a:buNone/>
            </a:pPr>
            <a:r>
              <a:rPr b="0" i="0" lang="en-US" sz="225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Orientation</a:t>
            </a:r>
            <a:endParaRPr b="0" i="0" sz="225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8395216" y="5965746"/>
            <a:ext cx="5266373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Change the direction of text, useful for narrow columns or creating unique layouts.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>
            <a:off x="968693" y="759381"/>
            <a:ext cx="10231398" cy="614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850"/>
              <a:buFont typeface="Quattrocento"/>
              <a:buNone/>
            </a:pPr>
            <a:r>
              <a:rPr b="0" i="0" lang="en-US" sz="38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Number Group: Format Your Values Intuitively</a:t>
            </a:r>
            <a:endParaRPr b="0" i="0" sz="38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968693" y="1791414"/>
            <a:ext cx="12692896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</a:t>
            </a:r>
            <a:r>
              <a:rPr b="1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Number group</a:t>
            </a: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allows you to display numeric values in a variety of formats, making complex data immediately understandable.</a:t>
            </a:r>
            <a:endParaRPr b="0" i="0" sz="160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968693" y="2360414"/>
            <a:ext cx="6241971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"/>
          <p:cNvSpPr/>
          <p:nvPr/>
        </p:nvSpPr>
        <p:spPr>
          <a:xfrm>
            <a:off x="968693" y="2360414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"/>
          <p:cNvSpPr/>
          <p:nvPr/>
        </p:nvSpPr>
        <p:spPr>
          <a:xfrm>
            <a:off x="1291828" y="2592110"/>
            <a:ext cx="245721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General</a:t>
            </a:r>
            <a:endParaRPr b="0" i="0" sz="1900" u="none" cap="none" strike="noStrike"/>
          </a:p>
        </p:txBody>
      </p:sp>
      <p:sp>
        <p:nvSpPr>
          <p:cNvPr id="174" name="Google Shape;174;p7"/>
          <p:cNvSpPr/>
          <p:nvPr/>
        </p:nvSpPr>
        <p:spPr>
          <a:xfrm>
            <a:off x="1291828" y="3024545"/>
            <a:ext cx="5687139" cy="334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The default format, suitable for most data types.</a:t>
            </a:r>
            <a:endParaRPr b="0" i="0" sz="1600" u="none" cap="none" strike="noStrike"/>
          </a:p>
        </p:txBody>
      </p:sp>
      <p:sp>
        <p:nvSpPr>
          <p:cNvPr id="175" name="Google Shape;175;p7"/>
          <p:cNvSpPr/>
          <p:nvPr/>
        </p:nvSpPr>
        <p:spPr>
          <a:xfrm>
            <a:off x="7419499" y="2360414"/>
            <a:ext cx="6242090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7419499" y="2360414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/>
          <p:nvPr/>
        </p:nvSpPr>
        <p:spPr>
          <a:xfrm>
            <a:off x="7742634" y="2592110"/>
            <a:ext cx="245721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Currency/Accounting</a:t>
            </a:r>
            <a:endParaRPr b="0" i="0" sz="1900" u="none" cap="none" strike="noStrike"/>
          </a:p>
        </p:txBody>
      </p:sp>
      <p:sp>
        <p:nvSpPr>
          <p:cNvPr id="178" name="Google Shape;178;p7"/>
          <p:cNvSpPr/>
          <p:nvPr/>
        </p:nvSpPr>
        <p:spPr>
          <a:xfrm>
            <a:off x="7742634" y="3024545"/>
            <a:ext cx="5687258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Displays numbers as monetary values with currency symbols and decimal places.</a:t>
            </a:r>
            <a:endParaRPr b="0" i="0" sz="1600" u="none" cap="none" strike="noStrike"/>
          </a:p>
        </p:txBody>
      </p:sp>
      <p:sp>
        <p:nvSpPr>
          <p:cNvPr id="179" name="Google Shape;179;p7"/>
          <p:cNvSpPr/>
          <p:nvPr/>
        </p:nvSpPr>
        <p:spPr>
          <a:xfrm>
            <a:off x="968693" y="4133255"/>
            <a:ext cx="6241971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968693" y="4133255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"/>
          <p:cNvSpPr/>
          <p:nvPr/>
        </p:nvSpPr>
        <p:spPr>
          <a:xfrm>
            <a:off x="1291828" y="4364950"/>
            <a:ext cx="245721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Percentage</a:t>
            </a:r>
            <a:endParaRPr b="0" i="0" sz="1900" u="none" cap="none" strike="noStrike"/>
          </a:p>
        </p:txBody>
      </p:sp>
      <p:sp>
        <p:nvSpPr>
          <p:cNvPr id="182" name="Google Shape;182;p7"/>
          <p:cNvSpPr/>
          <p:nvPr/>
        </p:nvSpPr>
        <p:spPr>
          <a:xfrm>
            <a:off x="1291828" y="4797385"/>
            <a:ext cx="5687139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Multiplies by 100 and adds a percentage sign (e.g., 0.5 becomes 50%).</a:t>
            </a:r>
            <a:endParaRPr b="0" i="0" sz="1600" u="none" cap="none" strike="noStrike"/>
          </a:p>
        </p:txBody>
      </p:sp>
      <p:sp>
        <p:nvSpPr>
          <p:cNvPr id="183" name="Google Shape;183;p7"/>
          <p:cNvSpPr/>
          <p:nvPr/>
        </p:nvSpPr>
        <p:spPr>
          <a:xfrm>
            <a:off x="7419499" y="4133255"/>
            <a:ext cx="6242090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"/>
          <p:cNvSpPr/>
          <p:nvPr/>
        </p:nvSpPr>
        <p:spPr>
          <a:xfrm>
            <a:off x="7419499" y="4133255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7742634" y="4364950"/>
            <a:ext cx="245721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Date/Time</a:t>
            </a:r>
            <a:endParaRPr b="0" i="0" sz="1900" u="none" cap="none" strike="noStrike"/>
          </a:p>
        </p:txBody>
      </p:sp>
      <p:sp>
        <p:nvSpPr>
          <p:cNvPr id="186" name="Google Shape;186;p7"/>
          <p:cNvSpPr/>
          <p:nvPr/>
        </p:nvSpPr>
        <p:spPr>
          <a:xfrm>
            <a:off x="7742634" y="4797385"/>
            <a:ext cx="5687258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Formats numbers as dates or times according to various regional settings.</a:t>
            </a:r>
            <a:endParaRPr b="0" i="0" sz="1600" u="none" cap="none" strike="noStrike"/>
          </a:p>
        </p:txBody>
      </p:sp>
      <p:sp>
        <p:nvSpPr>
          <p:cNvPr id="187" name="Google Shape;187;p7"/>
          <p:cNvSpPr/>
          <p:nvPr/>
        </p:nvSpPr>
        <p:spPr>
          <a:xfrm>
            <a:off x="968693" y="5906095"/>
            <a:ext cx="6241971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"/>
          <p:cNvSpPr/>
          <p:nvPr/>
        </p:nvSpPr>
        <p:spPr>
          <a:xfrm>
            <a:off x="968693" y="5906095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"/>
          <p:cNvSpPr/>
          <p:nvPr/>
        </p:nvSpPr>
        <p:spPr>
          <a:xfrm>
            <a:off x="1291828" y="6137791"/>
            <a:ext cx="2457212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Comma Style</a:t>
            </a:r>
            <a:endParaRPr b="0" i="0" sz="1900" u="none" cap="none" strike="noStrike"/>
          </a:p>
        </p:txBody>
      </p:sp>
      <p:sp>
        <p:nvSpPr>
          <p:cNvPr id="190" name="Google Shape;190;p7"/>
          <p:cNvSpPr/>
          <p:nvPr/>
        </p:nvSpPr>
        <p:spPr>
          <a:xfrm>
            <a:off x="1291828" y="6570226"/>
            <a:ext cx="5687139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Adds a thousand separator and two decimal places for larger numbers.</a:t>
            </a:r>
            <a:endParaRPr b="0" i="0" sz="1600" u="none" cap="none" strike="noStrike"/>
          </a:p>
        </p:txBody>
      </p:sp>
      <p:sp>
        <p:nvSpPr>
          <p:cNvPr id="191" name="Google Shape;191;p7"/>
          <p:cNvSpPr/>
          <p:nvPr/>
        </p:nvSpPr>
        <p:spPr>
          <a:xfrm>
            <a:off x="7419499" y="5906095"/>
            <a:ext cx="6242090" cy="1564005"/>
          </a:xfrm>
          <a:prstGeom prst="roundRect">
            <a:avLst>
              <a:gd fmla="val 2003" name="adj"/>
            </a:avLst>
          </a:prstGeom>
          <a:solidFill>
            <a:srgbClr val="123332"/>
          </a:solidFill>
          <a:ln cap="flat" cmpd="sng" w="22850">
            <a:solidFill>
              <a:srgbClr val="EF9C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7419499" y="5906095"/>
            <a:ext cx="91440" cy="1564005"/>
          </a:xfrm>
          <a:prstGeom prst="roundRect">
            <a:avLst>
              <a:gd fmla="val 34263" name="adj"/>
            </a:avLst>
          </a:prstGeom>
          <a:solidFill>
            <a:srgbClr val="EF9C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>
            <a:off x="7742634" y="6137791"/>
            <a:ext cx="3046095" cy="3071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900"/>
              <a:buFont typeface="Quattrocento"/>
              <a:buNone/>
            </a:pPr>
            <a:r>
              <a:rPr b="0" i="0" lang="en-US" sz="19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Increase/Decrease Decimal</a:t>
            </a:r>
            <a:endParaRPr b="0" i="0" sz="190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7742634" y="6570226"/>
            <a:ext cx="5687258" cy="6681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600"/>
              <a:buFont typeface="Quattrocento"/>
              <a:buNone/>
            </a:pPr>
            <a:r>
              <a:rPr b="0" i="0" lang="en-US" sz="16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Adds or removes decimal places without changing the underlying value.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/>
          <p:nvPr/>
        </p:nvSpPr>
        <p:spPr>
          <a:xfrm>
            <a:off x="3434715" y="617220"/>
            <a:ext cx="7760732" cy="660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Quattrocento"/>
              <a:buNone/>
            </a:pPr>
            <a:r>
              <a:rPr b="0" i="0" lang="en-US" sz="41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Styles Group: Apply Visual Polish</a:t>
            </a:r>
            <a:endParaRPr b="0" i="0" sz="4150" u="none" cap="none" strike="noStrike"/>
          </a:p>
        </p:txBody>
      </p:sp>
      <p:sp>
        <p:nvSpPr>
          <p:cNvPr id="201" name="Google Shape;201;p8"/>
          <p:cNvSpPr/>
          <p:nvPr/>
        </p:nvSpPr>
        <p:spPr>
          <a:xfrm>
            <a:off x="968693" y="1815941"/>
            <a:ext cx="6072664" cy="107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The </a:t>
            </a: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Styles group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provides powerful tools to apply quick, professional formatting and visual rules to your data, saving time and ensuring consistency.</a:t>
            </a:r>
            <a:endParaRPr b="0" i="0" sz="1750" u="none" cap="none" strike="noStrike"/>
          </a:p>
        </p:txBody>
      </p:sp>
      <p:sp>
        <p:nvSpPr>
          <p:cNvPr id="202" name="Google Shape;202;p8"/>
          <p:cNvSpPr/>
          <p:nvPr/>
        </p:nvSpPr>
        <p:spPr>
          <a:xfrm>
            <a:off x="968693" y="3095149"/>
            <a:ext cx="6072664" cy="143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Conditional Formatting: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Automatically applies formatting (e.g., colours, icons) to cells based on specified conditions, helping to visualise trends or outliers.</a:t>
            </a:r>
            <a:endParaRPr b="0" i="0" sz="1750" u="none" cap="none" strike="noStrike"/>
          </a:p>
        </p:txBody>
      </p:sp>
      <p:sp>
        <p:nvSpPr>
          <p:cNvPr id="203" name="Google Shape;203;p8"/>
          <p:cNvSpPr/>
          <p:nvPr/>
        </p:nvSpPr>
        <p:spPr>
          <a:xfrm>
            <a:off x="968693" y="4609981"/>
            <a:ext cx="6072664" cy="1077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Format as Table: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Converts a range of data into an Excel Table, which comes with built-in styling, filtering, and sorting capabilities.</a:t>
            </a:r>
            <a:endParaRPr b="0" i="0" sz="1750" u="none" cap="none" strike="noStrike"/>
          </a:p>
        </p:txBody>
      </p:sp>
      <p:sp>
        <p:nvSpPr>
          <p:cNvPr id="204" name="Google Shape;204;p8"/>
          <p:cNvSpPr/>
          <p:nvPr/>
        </p:nvSpPr>
        <p:spPr>
          <a:xfrm>
            <a:off x="968693" y="5765721"/>
            <a:ext cx="6072664" cy="1436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Quattrocento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Cell Styles:</a:t>
            </a:r>
            <a:r>
              <a:rPr b="0" i="0" lang="en-US" sz="1750" u="none" cap="none" strike="noStrike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 Pre-defined or customisable sets of formatting attributes (font, colour, borders, number format) that can be applied to cells for quick, consistent styling.</a:t>
            </a:r>
            <a:endParaRPr b="0" i="0" sz="1750" u="none" cap="none" strike="noStrike"/>
          </a:p>
        </p:txBody>
      </p:sp>
      <p:pic>
        <p:nvPicPr>
          <p:cNvPr descr="preencoded.png"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6426" y="1866424"/>
            <a:ext cx="6072664" cy="607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968693" y="660440"/>
            <a:ext cx="11443692" cy="676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250"/>
              <a:buFont typeface="Quattrocento"/>
              <a:buNone/>
            </a:pPr>
            <a:r>
              <a:rPr b="0" i="0" lang="en-US" sz="42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Cells &amp; Editing Groups: Structure &amp; Manipulate</a:t>
            </a:r>
            <a:endParaRPr b="0" i="0" sz="4250" u="none" cap="none" strike="noStrike"/>
          </a:p>
        </p:txBody>
      </p:sp>
      <p:sp>
        <p:nvSpPr>
          <p:cNvPr id="212" name="Google Shape;212;p9"/>
          <p:cNvSpPr/>
          <p:nvPr/>
        </p:nvSpPr>
        <p:spPr>
          <a:xfrm>
            <a:off x="968693" y="1911429"/>
            <a:ext cx="3949303" cy="405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50"/>
              <a:buFont typeface="Quattrocento"/>
              <a:buNone/>
            </a:pPr>
            <a:r>
              <a:rPr b="0" i="0" lang="en-US" sz="2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Cells Group: Modify Layout</a:t>
            </a:r>
            <a:endParaRPr b="0" i="0" sz="2550" u="none" cap="none" strike="noStrike"/>
          </a:p>
        </p:txBody>
      </p:sp>
      <p:sp>
        <p:nvSpPr>
          <p:cNvPr id="213" name="Google Shape;213;p9"/>
          <p:cNvSpPr/>
          <p:nvPr/>
        </p:nvSpPr>
        <p:spPr>
          <a:xfrm>
            <a:off x="968693" y="2546985"/>
            <a:ext cx="6065877" cy="11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This group allows you to alter the structure of your worksheet by adding, removing, or adjusting cells, rows, and columns.</a:t>
            </a:r>
            <a:endParaRPr b="0" i="0" sz="1800" u="none" cap="none" strike="noStrike"/>
          </a:p>
        </p:txBody>
      </p:sp>
      <p:sp>
        <p:nvSpPr>
          <p:cNvPr id="214" name="Google Shape;214;p9"/>
          <p:cNvSpPr/>
          <p:nvPr/>
        </p:nvSpPr>
        <p:spPr>
          <a:xfrm>
            <a:off x="968693" y="3857268"/>
            <a:ext cx="6065877" cy="367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Insert: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Adds new cells, rows, columns, or entire sheets.</a:t>
            </a:r>
            <a:endParaRPr b="0" i="0" sz="1800" u="none" cap="none" strike="noStrike"/>
          </a:p>
        </p:txBody>
      </p:sp>
      <p:sp>
        <p:nvSpPr>
          <p:cNvPr id="215" name="Google Shape;215;p9"/>
          <p:cNvSpPr/>
          <p:nvPr/>
        </p:nvSpPr>
        <p:spPr>
          <a:xfrm>
            <a:off x="968693" y="4305419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Delete: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Removes selected cells, rows, columns, or sheets.</a:t>
            </a:r>
            <a:endParaRPr b="0" i="0" sz="180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968693" y="5121354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Format: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Adjusts row height, column width, hides/unhides, renames sheets, and protects cells.</a:t>
            </a:r>
            <a:endParaRPr b="0" i="0" sz="1800" u="none" cap="none" strike="noStrike"/>
          </a:p>
        </p:txBody>
      </p:sp>
      <p:sp>
        <p:nvSpPr>
          <p:cNvPr id="217" name="Google Shape;217;p9"/>
          <p:cNvSpPr/>
          <p:nvPr/>
        </p:nvSpPr>
        <p:spPr>
          <a:xfrm>
            <a:off x="7603212" y="1911429"/>
            <a:ext cx="4856559" cy="405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550"/>
              <a:buFont typeface="Quattrocento"/>
              <a:buNone/>
            </a:pPr>
            <a:r>
              <a:rPr b="0" i="0" lang="en-US" sz="2550" u="none" cap="none" strike="noStrike">
                <a:solidFill>
                  <a:srgbClr val="FFD9BE"/>
                </a:solidFill>
                <a:latin typeface="Quattrocento"/>
                <a:ea typeface="Quattrocento"/>
                <a:cs typeface="Quattrocento"/>
                <a:sym typeface="Quattrocento"/>
              </a:rPr>
              <a:t>Editing Group: Data Management</a:t>
            </a:r>
            <a:endParaRPr b="0" i="0" sz="2550" u="none" cap="none" strike="noStrike"/>
          </a:p>
        </p:txBody>
      </p:sp>
      <p:sp>
        <p:nvSpPr>
          <p:cNvPr id="218" name="Google Shape;218;p9"/>
          <p:cNvSpPr/>
          <p:nvPr/>
        </p:nvSpPr>
        <p:spPr>
          <a:xfrm>
            <a:off x="7603212" y="2546985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Contains tools for quick calculations, data filling, clearing, sorting, filtering, and finding specific information.</a:t>
            </a:r>
            <a:endParaRPr b="0" i="0" sz="1800" u="none" cap="none" strike="noStrike"/>
          </a:p>
        </p:txBody>
      </p:sp>
      <p:sp>
        <p:nvSpPr>
          <p:cNvPr id="219" name="Google Shape;219;p9"/>
          <p:cNvSpPr/>
          <p:nvPr/>
        </p:nvSpPr>
        <p:spPr>
          <a:xfrm>
            <a:off x="7603212" y="3489484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AutoSum: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Quickly calculates sums, averages, counts, etc.</a:t>
            </a:r>
            <a:endParaRPr b="0" i="0" sz="1800" u="none" cap="none" strike="noStrike"/>
          </a:p>
        </p:txBody>
      </p:sp>
      <p:sp>
        <p:nvSpPr>
          <p:cNvPr id="220" name="Google Shape;220;p9"/>
          <p:cNvSpPr/>
          <p:nvPr/>
        </p:nvSpPr>
        <p:spPr>
          <a:xfrm>
            <a:off x="7603212" y="4305419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Fill: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Automatically fills data into adjacent cells based on a pattern.</a:t>
            </a:r>
            <a:endParaRPr b="0" i="0" sz="1800" u="none" cap="none" strike="noStrike"/>
          </a:p>
        </p:txBody>
      </p:sp>
      <p:sp>
        <p:nvSpPr>
          <p:cNvPr id="221" name="Google Shape;221;p9"/>
          <p:cNvSpPr/>
          <p:nvPr/>
        </p:nvSpPr>
        <p:spPr>
          <a:xfrm>
            <a:off x="7603212" y="5121354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Clear: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Removes all or specific aspects (formats, content) from selected cells.</a:t>
            </a:r>
            <a:endParaRPr b="0" i="0" sz="1800" u="none" cap="none" strike="noStrike"/>
          </a:p>
        </p:txBody>
      </p:sp>
      <p:sp>
        <p:nvSpPr>
          <p:cNvPr id="222" name="Google Shape;222;p9"/>
          <p:cNvSpPr/>
          <p:nvPr/>
        </p:nvSpPr>
        <p:spPr>
          <a:xfrm>
            <a:off x="7603212" y="5937290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Sort &amp; Filter: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Organises data alphabetically, numerically, or by specific criteria.</a:t>
            </a:r>
            <a:endParaRPr b="0" i="0" sz="1800" u="none" cap="none" strike="noStrike"/>
          </a:p>
        </p:txBody>
      </p:sp>
      <p:sp>
        <p:nvSpPr>
          <p:cNvPr id="223" name="Google Shape;223;p9"/>
          <p:cNvSpPr/>
          <p:nvPr/>
        </p:nvSpPr>
        <p:spPr>
          <a:xfrm>
            <a:off x="7603212" y="6753225"/>
            <a:ext cx="6065877" cy="735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00"/>
              <a:buFont typeface="Quattrocento"/>
              <a:buNone/>
            </a:pPr>
            <a:r>
              <a:rPr b="1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Find &amp; Select:</a:t>
            </a:r>
            <a:r>
              <a:rPr b="0" i="0" lang="en-US" sz="1800" u="none" cap="none" strike="noStrik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 Locates specific content or objects within your worksheet.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2025-08-28T05:05:19Z</dcterms:created>
</cp:coreProperties>
</file>